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823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17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997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05EA4-C1C2-47DE-A3B3-2FDE0A0126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63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756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388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139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2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412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32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924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0291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67B24-6C6F-43F6-BAC8-520718694D06}" type="datetimeFigureOut">
              <a:rPr lang="vi-VN" smtClean="0"/>
              <a:t>24/09/2016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36068-A8FA-428F-841C-9B985FCBD2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438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381000" y="796925"/>
            <a:ext cx="2514600" cy="4038600"/>
            <a:chOff x="240" y="1104"/>
            <a:chExt cx="1584" cy="2544"/>
          </a:xfrm>
        </p:grpSpPr>
        <p:sp>
          <p:nvSpPr>
            <p:cNvPr id="3108" name="Rectangle 6"/>
            <p:cNvSpPr>
              <a:spLocks noChangeArrowheads="1"/>
            </p:cNvSpPr>
            <p:nvPr/>
          </p:nvSpPr>
          <p:spPr bwMode="auto">
            <a:xfrm>
              <a:off x="240" y="1104"/>
              <a:ext cx="1584" cy="25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109" name="Rectangle 8"/>
            <p:cNvSpPr>
              <a:spLocks noChangeArrowheads="1"/>
            </p:cNvSpPr>
            <p:nvPr/>
          </p:nvSpPr>
          <p:spPr bwMode="auto">
            <a:xfrm>
              <a:off x="1124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0" name="Rectangle 9"/>
            <p:cNvSpPr>
              <a:spLocks noChangeArrowheads="1"/>
            </p:cNvSpPr>
            <p:nvPr/>
          </p:nvSpPr>
          <p:spPr bwMode="auto">
            <a:xfrm>
              <a:off x="336" y="2744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1" name="Rectangle 10"/>
            <p:cNvSpPr>
              <a:spLocks noChangeArrowheads="1"/>
            </p:cNvSpPr>
            <p:nvPr/>
          </p:nvSpPr>
          <p:spPr bwMode="auto">
            <a:xfrm>
              <a:off x="336" y="3238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2" name="Rectangle 11"/>
            <p:cNvSpPr>
              <a:spLocks noChangeArrowheads="1"/>
            </p:cNvSpPr>
            <p:nvPr/>
          </p:nvSpPr>
          <p:spPr bwMode="auto">
            <a:xfrm>
              <a:off x="336" y="174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3" name="Rectangle 12"/>
            <p:cNvSpPr>
              <a:spLocks noChangeArrowheads="1"/>
            </p:cNvSpPr>
            <p:nvPr/>
          </p:nvSpPr>
          <p:spPr bwMode="auto">
            <a:xfrm>
              <a:off x="1104" y="273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4" name="Rectangle 13"/>
            <p:cNvSpPr>
              <a:spLocks noChangeArrowheads="1"/>
            </p:cNvSpPr>
            <p:nvPr/>
          </p:nvSpPr>
          <p:spPr bwMode="auto">
            <a:xfrm>
              <a:off x="336" y="2262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5" name="Rectangle 14"/>
            <p:cNvSpPr>
              <a:spLocks noChangeArrowheads="1"/>
            </p:cNvSpPr>
            <p:nvPr/>
          </p:nvSpPr>
          <p:spPr bwMode="auto">
            <a:xfrm>
              <a:off x="1104" y="2256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  <p:sp>
          <p:nvSpPr>
            <p:cNvPr id="3116" name="Rectangle 17"/>
            <p:cNvSpPr>
              <a:spLocks noChangeArrowheads="1"/>
            </p:cNvSpPr>
            <p:nvPr/>
          </p:nvSpPr>
          <p:spPr bwMode="auto">
            <a:xfrm>
              <a:off x="336" y="1280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</p:grp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914400" y="4918075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8000</a:t>
            </a:r>
          </a:p>
        </p:txBody>
      </p:sp>
      <p:grpSp>
        <p:nvGrpSpPr>
          <p:cNvPr id="4162" name="Group 66"/>
          <p:cNvGrpSpPr>
            <a:grpSpLocks/>
          </p:cNvGrpSpPr>
          <p:nvPr/>
        </p:nvGrpSpPr>
        <p:grpSpPr bwMode="auto">
          <a:xfrm>
            <a:off x="3352800" y="796925"/>
            <a:ext cx="2514600" cy="4405313"/>
            <a:chOff x="2112" y="912"/>
            <a:chExt cx="1584" cy="2775"/>
          </a:xfrm>
        </p:grpSpPr>
        <p:grpSp>
          <p:nvGrpSpPr>
            <p:cNvPr id="3097" name="Group 31"/>
            <p:cNvGrpSpPr>
              <a:grpSpLocks/>
            </p:cNvGrpSpPr>
            <p:nvPr/>
          </p:nvGrpSpPr>
          <p:grpSpPr bwMode="auto">
            <a:xfrm>
              <a:off x="2112" y="912"/>
              <a:ext cx="1584" cy="2544"/>
              <a:chOff x="240" y="1104"/>
              <a:chExt cx="1584" cy="2544"/>
            </a:xfrm>
          </p:grpSpPr>
          <p:sp>
            <p:nvSpPr>
              <p:cNvPr id="3099" name="Rectangle 32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100" name="Rectangle 33"/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1" name="Rectangle 34"/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2" name="Rectangle 35"/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3" name="Rectangle 36"/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4" name="Rectangle 37"/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5" name="Rectangle 38"/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6" name="Rectangle 39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107" name="Rectangle 40"/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</p:grpSp>
        <p:sp>
          <p:nvSpPr>
            <p:cNvPr id="3098" name="Text Box 43"/>
            <p:cNvSpPr txBox="1">
              <a:spLocks noChangeArrowheads="1"/>
            </p:cNvSpPr>
            <p:nvPr/>
          </p:nvSpPr>
          <p:spPr bwMode="auto">
            <a:xfrm>
              <a:off x="2640" y="3360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</p:grpSp>
      <p:sp>
        <p:nvSpPr>
          <p:cNvPr id="4140" name="Rectangle 44" descr="Parchment"/>
          <p:cNvSpPr>
            <a:spLocks noChangeArrowheads="1"/>
          </p:cNvSpPr>
          <p:nvPr/>
        </p:nvSpPr>
        <p:spPr bwMode="auto">
          <a:xfrm>
            <a:off x="4114800" y="4835525"/>
            <a:ext cx="9906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/>
              <a:t>9000</a:t>
            </a:r>
          </a:p>
        </p:txBody>
      </p: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4724400" y="1787525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FF0000"/>
                </a:solidFill>
              </a:rPr>
              <a:t>1000</a:t>
            </a:r>
          </a:p>
        </p:txBody>
      </p:sp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6324600" y="796925"/>
            <a:ext cx="2514600" cy="4419600"/>
            <a:chOff x="3984" y="1143"/>
            <a:chExt cx="1584" cy="2784"/>
          </a:xfrm>
        </p:grpSpPr>
        <p:grpSp>
          <p:nvGrpSpPr>
            <p:cNvPr id="3085" name="Group 21"/>
            <p:cNvGrpSpPr>
              <a:grpSpLocks/>
            </p:cNvGrpSpPr>
            <p:nvPr/>
          </p:nvGrpSpPr>
          <p:grpSpPr bwMode="auto">
            <a:xfrm>
              <a:off x="3984" y="1143"/>
              <a:ext cx="1584" cy="2544"/>
              <a:chOff x="240" y="1104"/>
              <a:chExt cx="1584" cy="2544"/>
            </a:xfrm>
          </p:grpSpPr>
          <p:sp>
            <p:nvSpPr>
              <p:cNvPr id="3088" name="Rectangle 22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1584" cy="25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3089" name="Rectangle 23"/>
              <p:cNvSpPr>
                <a:spLocks noChangeArrowheads="1"/>
              </p:cNvSpPr>
              <p:nvPr/>
            </p:nvSpPr>
            <p:spPr bwMode="auto">
              <a:xfrm>
                <a:off x="1124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0" name="Rectangle 24"/>
              <p:cNvSpPr>
                <a:spLocks noChangeArrowheads="1"/>
              </p:cNvSpPr>
              <p:nvPr/>
            </p:nvSpPr>
            <p:spPr bwMode="auto">
              <a:xfrm>
                <a:off x="336" y="2744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1" name="Rectangle 25"/>
              <p:cNvSpPr>
                <a:spLocks noChangeArrowheads="1"/>
              </p:cNvSpPr>
              <p:nvPr/>
            </p:nvSpPr>
            <p:spPr bwMode="auto">
              <a:xfrm>
                <a:off x="336" y="3238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2" name="Rectangle 26"/>
              <p:cNvSpPr>
                <a:spLocks noChangeArrowheads="1"/>
              </p:cNvSpPr>
              <p:nvPr/>
            </p:nvSpPr>
            <p:spPr bwMode="auto">
              <a:xfrm>
                <a:off x="336" y="174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3" name="Rectangle 27"/>
              <p:cNvSpPr>
                <a:spLocks noChangeArrowheads="1"/>
              </p:cNvSpPr>
              <p:nvPr/>
            </p:nvSpPr>
            <p:spPr bwMode="auto">
              <a:xfrm>
                <a:off x="1104" y="273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4" name="Rectangle 28"/>
              <p:cNvSpPr>
                <a:spLocks noChangeArrowheads="1"/>
              </p:cNvSpPr>
              <p:nvPr/>
            </p:nvSpPr>
            <p:spPr bwMode="auto">
              <a:xfrm>
                <a:off x="336" y="2262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5" name="Rectangle 29"/>
              <p:cNvSpPr>
                <a:spLocks noChangeArrowheads="1"/>
              </p:cNvSpPr>
              <p:nvPr/>
            </p:nvSpPr>
            <p:spPr bwMode="auto">
              <a:xfrm>
                <a:off x="1104" y="2256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  <p:sp>
            <p:nvSpPr>
              <p:cNvPr id="3096" name="Rectangle 30"/>
              <p:cNvSpPr>
                <a:spLocks noChangeArrowheads="1"/>
              </p:cNvSpPr>
              <p:nvPr/>
            </p:nvSpPr>
            <p:spPr bwMode="auto">
              <a:xfrm>
                <a:off x="336" y="1280"/>
                <a:ext cx="624" cy="288"/>
              </a:xfrm>
              <a:prstGeom prst="rect">
                <a:avLst/>
              </a:prstGeom>
              <a:solidFill>
                <a:srgbClr val="0099F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altLang="en-US" sz="2800">
                    <a:solidFill>
                      <a:srgbClr val="FF0000"/>
                    </a:solidFill>
                  </a:rPr>
                  <a:t>1000</a:t>
                </a:r>
              </a:p>
            </p:txBody>
          </p:sp>
        </p:grpSp>
        <p:sp>
          <p:nvSpPr>
            <p:cNvPr id="3086" name="Text Box 48"/>
            <p:cNvSpPr txBox="1">
              <a:spLocks noChangeArrowheads="1"/>
            </p:cNvSpPr>
            <p:nvPr/>
          </p:nvSpPr>
          <p:spPr bwMode="auto">
            <a:xfrm>
              <a:off x="4560" y="3600"/>
              <a:ext cx="4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3087" name="Rectangle 50"/>
            <p:cNvSpPr>
              <a:spLocks noChangeArrowheads="1"/>
            </p:cNvSpPr>
            <p:nvPr/>
          </p:nvSpPr>
          <p:spPr bwMode="auto">
            <a:xfrm>
              <a:off x="4848" y="1767"/>
              <a:ext cx="624" cy="288"/>
            </a:xfrm>
            <a:prstGeom prst="rect">
              <a:avLst/>
            </a:prstGeom>
            <a:solidFill>
              <a:srgbClr val="0099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en-US" sz="2800">
                  <a:solidFill>
                    <a:srgbClr val="FF0000"/>
                  </a:solidFill>
                </a:rPr>
                <a:t>1000</a:t>
              </a:r>
            </a:p>
          </p:txBody>
        </p:sp>
      </p:grpSp>
      <p:sp>
        <p:nvSpPr>
          <p:cNvPr id="4148" name="Rectangle 52"/>
          <p:cNvSpPr>
            <a:spLocks noChangeArrowheads="1"/>
          </p:cNvSpPr>
          <p:nvPr/>
        </p:nvSpPr>
        <p:spPr bwMode="auto">
          <a:xfrm>
            <a:off x="7696200" y="1101725"/>
            <a:ext cx="990600" cy="457200"/>
          </a:xfrm>
          <a:prstGeom prst="rect">
            <a:avLst/>
          </a:prstGeom>
          <a:solidFill>
            <a:srgbClr val="0099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FF0000"/>
                </a:solidFill>
              </a:rPr>
              <a:t>1000</a:t>
            </a:r>
          </a:p>
        </p:txBody>
      </p:sp>
      <p:sp>
        <p:nvSpPr>
          <p:cNvPr id="4149" name="Rectangle 53" descr="Parchment"/>
          <p:cNvSpPr>
            <a:spLocks noChangeArrowheads="1"/>
          </p:cNvSpPr>
          <p:nvPr/>
        </p:nvSpPr>
        <p:spPr bwMode="auto">
          <a:xfrm>
            <a:off x="7086600" y="4835525"/>
            <a:ext cx="1066800" cy="457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/>
              <a:t>10 000</a:t>
            </a:r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1752600" y="5535613"/>
            <a:ext cx="617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10 000 đọc là mười nghìn hoặc một vạn</a:t>
            </a:r>
          </a:p>
        </p:txBody>
      </p:sp>
    </p:spTree>
    <p:extLst>
      <p:ext uri="{BB962C8B-B14F-4D97-AF65-F5344CB8AC3E}">
        <p14:creationId xmlns:p14="http://schemas.microsoft.com/office/powerpoint/2010/main" val="28137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/>
      <p:bldP spid="4140" grpId="0" animBg="1"/>
      <p:bldP spid="4145" grpId="0" animBg="1"/>
      <p:bldP spid="4148" grpId="0" animBg="1"/>
      <p:bldP spid="4149" grpId="0" animBg="1"/>
      <p:bldP spid="41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467544" y="1295402"/>
            <a:ext cx="7838256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1) Viết </a:t>
            </a:r>
            <a:r>
              <a:rPr lang="en-US" altLang="en-US" sz="2800"/>
              <a:t>các số tròn nghìn từ 1000 đến 10 000.</a:t>
            </a:r>
          </a:p>
        </p:txBody>
      </p:sp>
      <p:sp>
        <p:nvSpPr>
          <p:cNvPr id="5128" name="Rectangle 8" descr="Parchment"/>
          <p:cNvSpPr>
            <a:spLocks noChangeArrowheads="1"/>
          </p:cNvSpPr>
          <p:nvPr/>
        </p:nvSpPr>
        <p:spPr bwMode="auto">
          <a:xfrm>
            <a:off x="609600" y="4724400"/>
            <a:ext cx="8153400" cy="838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         </a:t>
            </a:r>
            <a:r>
              <a:rPr lang="en-US" altLang="en-US" sz="2800">
                <a:solidFill>
                  <a:srgbClr val="0066FF"/>
                </a:solidFill>
              </a:rPr>
              <a:t>9300 ; 9400 ; 9500 ; 9600 ; 9700 ; 9800 ; 9900.</a:t>
            </a: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609600" y="387928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2) Viết </a:t>
            </a:r>
            <a:r>
              <a:rPr lang="en-US" altLang="en-US" sz="2800"/>
              <a:t>các số tròn trăm </a:t>
            </a:r>
            <a:r>
              <a:rPr lang="en-US" altLang="en-US" sz="2800"/>
              <a:t>từ </a:t>
            </a:r>
            <a:r>
              <a:rPr lang="en-US" altLang="en-US" sz="2800" smtClean="0"/>
              <a:t>9300 đến </a:t>
            </a:r>
            <a:r>
              <a:rPr lang="en-US" altLang="en-US" sz="2800"/>
              <a:t>9900.</a:t>
            </a:r>
          </a:p>
        </p:txBody>
      </p:sp>
      <p:sp>
        <p:nvSpPr>
          <p:cNvPr id="5134" name="Rectangle 14" descr="Papyrus"/>
          <p:cNvSpPr>
            <a:spLocks noChangeArrowheads="1"/>
          </p:cNvSpPr>
          <p:nvPr/>
        </p:nvSpPr>
        <p:spPr bwMode="auto">
          <a:xfrm>
            <a:off x="609600" y="2209800"/>
            <a:ext cx="8153400" cy="838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l"/>
            <a:r>
              <a:rPr lang="en-US" altLang="en-US" sz="2400">
                <a:solidFill>
                  <a:srgbClr val="FF0000"/>
                </a:solidFill>
              </a:rPr>
              <a:t>1000; 2000; 3000; 4000; 5000; 6000;7000; 8000; 9000;10 000</a:t>
            </a:r>
            <a:r>
              <a:rPr lang="en-US" altLang="en-US" sz="280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70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  <p:bldP spid="5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457200" y="1371604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3) Viết </a:t>
            </a:r>
            <a:r>
              <a:rPr lang="en-US" altLang="en-US" sz="2800"/>
              <a:t>các số tròn chục từ 9940 đến 9990.</a:t>
            </a:r>
          </a:p>
        </p:txBody>
      </p:sp>
      <p:sp>
        <p:nvSpPr>
          <p:cNvPr id="6153" name="Rectangle 9" descr="Parchment"/>
          <p:cNvSpPr>
            <a:spLocks noChangeArrowheads="1"/>
          </p:cNvSpPr>
          <p:nvPr/>
        </p:nvSpPr>
        <p:spPr bwMode="auto">
          <a:xfrm>
            <a:off x="457200" y="2133600"/>
            <a:ext cx="8153400" cy="8382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             </a:t>
            </a:r>
            <a:r>
              <a:rPr lang="en-US" altLang="en-US" sz="2800">
                <a:solidFill>
                  <a:srgbClr val="0066FF"/>
                </a:solidFill>
              </a:rPr>
              <a:t>9940 ; 9950 ; 9960 ; 9970 ; 9980 ; 9990.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533401" y="3810004"/>
            <a:ext cx="792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4) Viết </a:t>
            </a:r>
            <a:r>
              <a:rPr lang="en-US" altLang="en-US" sz="2800"/>
              <a:t>các số từ 9995 đến 10 000.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33400" y="4572000"/>
            <a:ext cx="8153400" cy="838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altLang="en-US" sz="2800">
                <a:solidFill>
                  <a:srgbClr val="FF0000"/>
                </a:solidFill>
              </a:rPr>
              <a:t>             9995 ; 9996 ; 9997 ; 9998 ; 9999 ; 10 000.</a:t>
            </a:r>
          </a:p>
        </p:txBody>
      </p:sp>
    </p:spTree>
    <p:extLst>
      <p:ext uri="{BB962C8B-B14F-4D97-AF65-F5344CB8AC3E}">
        <p14:creationId xmlns:p14="http://schemas.microsoft.com/office/powerpoint/2010/main" val="242909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9" name="Text Box 25"/>
          <p:cNvSpPr txBox="1">
            <a:spLocks noChangeArrowheads="1"/>
          </p:cNvSpPr>
          <p:nvPr/>
        </p:nvSpPr>
        <p:spPr bwMode="auto">
          <a:xfrm>
            <a:off x="604633" y="645630"/>
            <a:ext cx="7986464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5) Viết  </a:t>
            </a:r>
            <a:r>
              <a:rPr lang="en-US" altLang="en-US" sz="2800"/>
              <a:t>số liền trước, số liền sau của mỗi số :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 </a:t>
            </a:r>
            <a:r>
              <a:rPr lang="en-US" altLang="en-US" sz="2800" smtClean="0">
                <a:solidFill>
                  <a:srgbClr val="0066FF"/>
                </a:solidFill>
              </a:rPr>
              <a:t>         </a:t>
            </a:r>
            <a:r>
              <a:rPr lang="en-US" altLang="en-US" sz="2800" smtClean="0">
                <a:solidFill>
                  <a:srgbClr val="0000FF"/>
                </a:solidFill>
              </a:rPr>
              <a:t>2665 </a:t>
            </a:r>
            <a:r>
              <a:rPr lang="en-US" altLang="en-US" sz="2800">
                <a:solidFill>
                  <a:srgbClr val="0000FF"/>
                </a:solidFill>
              </a:rPr>
              <a:t>; 2002 ; 1999 ; 9999 ; 6890.</a:t>
            </a:r>
          </a:p>
        </p:txBody>
      </p:sp>
      <p:graphicFrame>
        <p:nvGraphicFramePr>
          <p:cNvPr id="7395" name="Group 2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804287"/>
              </p:ext>
            </p:extLst>
          </p:nvPr>
        </p:nvGraphicFramePr>
        <p:xfrm>
          <a:off x="990600" y="2180429"/>
          <a:ext cx="7162800" cy="39128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89200"/>
                <a:gridCol w="2311400"/>
                <a:gridCol w="2362200"/>
              </a:tblGrid>
              <a:tr h="6568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Số</a:t>
                      </a: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liền</a:t>
                      </a: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alt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trước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Số đã cho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Số liền sau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6549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2665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</a:tr>
              <a:tr h="6568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2002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</a:tr>
              <a:tr h="65684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1999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</a:tr>
              <a:tr h="65490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9999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</a:tr>
              <a:tr h="6325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6890</a:t>
                      </a: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/>
                </a:tc>
              </a:tr>
            </a:tbl>
          </a:graphicData>
        </a:graphic>
      </p:graphicFrame>
      <p:sp>
        <p:nvSpPr>
          <p:cNvPr id="7396" name="Text Box 228"/>
          <p:cNvSpPr txBox="1">
            <a:spLocks noChangeArrowheads="1"/>
          </p:cNvSpPr>
          <p:nvPr/>
        </p:nvSpPr>
        <p:spPr bwMode="auto">
          <a:xfrm>
            <a:off x="1752600" y="2926917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2664</a:t>
            </a:r>
          </a:p>
        </p:txBody>
      </p:sp>
      <p:sp>
        <p:nvSpPr>
          <p:cNvPr id="6178" name="Text Box 229"/>
          <p:cNvSpPr txBox="1">
            <a:spLocks noChangeArrowheads="1"/>
          </p:cNvSpPr>
          <p:nvPr/>
        </p:nvSpPr>
        <p:spPr bwMode="auto">
          <a:xfrm>
            <a:off x="6400800" y="2942431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0066FF"/>
              </a:solidFill>
            </a:endParaRPr>
          </a:p>
        </p:txBody>
      </p:sp>
      <p:sp>
        <p:nvSpPr>
          <p:cNvPr id="7398" name="Text Box 230"/>
          <p:cNvSpPr txBox="1">
            <a:spLocks noChangeArrowheads="1"/>
          </p:cNvSpPr>
          <p:nvPr/>
        </p:nvSpPr>
        <p:spPr bwMode="auto">
          <a:xfrm>
            <a:off x="6629400" y="3525908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2003</a:t>
            </a:r>
          </a:p>
        </p:txBody>
      </p:sp>
      <p:sp>
        <p:nvSpPr>
          <p:cNvPr id="7399" name="Text Box 231"/>
          <p:cNvSpPr txBox="1">
            <a:spLocks noChangeArrowheads="1"/>
          </p:cNvSpPr>
          <p:nvPr/>
        </p:nvSpPr>
        <p:spPr bwMode="auto">
          <a:xfrm>
            <a:off x="6629400" y="294243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2665</a:t>
            </a:r>
          </a:p>
        </p:txBody>
      </p:sp>
      <p:sp>
        <p:nvSpPr>
          <p:cNvPr id="7400" name="Text Box 232"/>
          <p:cNvSpPr txBox="1">
            <a:spLocks noChangeArrowheads="1"/>
          </p:cNvSpPr>
          <p:nvPr/>
        </p:nvSpPr>
        <p:spPr bwMode="auto">
          <a:xfrm>
            <a:off x="1756404" y="3525908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2001</a:t>
            </a:r>
          </a:p>
        </p:txBody>
      </p:sp>
      <p:sp>
        <p:nvSpPr>
          <p:cNvPr id="7401" name="Text Box 233"/>
          <p:cNvSpPr txBox="1">
            <a:spLocks noChangeArrowheads="1"/>
          </p:cNvSpPr>
          <p:nvPr/>
        </p:nvSpPr>
        <p:spPr bwMode="auto">
          <a:xfrm>
            <a:off x="1790700" y="4221088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1998</a:t>
            </a:r>
          </a:p>
        </p:txBody>
      </p:sp>
      <p:sp>
        <p:nvSpPr>
          <p:cNvPr id="7402" name="Text Box 234"/>
          <p:cNvSpPr txBox="1">
            <a:spLocks noChangeArrowheads="1"/>
          </p:cNvSpPr>
          <p:nvPr/>
        </p:nvSpPr>
        <p:spPr bwMode="auto">
          <a:xfrm>
            <a:off x="6605914" y="5517232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6891</a:t>
            </a:r>
          </a:p>
        </p:txBody>
      </p:sp>
      <p:sp>
        <p:nvSpPr>
          <p:cNvPr id="7403" name="Text Box 235"/>
          <p:cNvSpPr txBox="1">
            <a:spLocks noChangeArrowheads="1"/>
          </p:cNvSpPr>
          <p:nvPr/>
        </p:nvSpPr>
        <p:spPr bwMode="auto">
          <a:xfrm>
            <a:off x="6646749" y="4291806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2000</a:t>
            </a:r>
          </a:p>
        </p:txBody>
      </p:sp>
      <p:sp>
        <p:nvSpPr>
          <p:cNvPr id="7404" name="Text Box 236"/>
          <p:cNvSpPr txBox="1">
            <a:spLocks noChangeArrowheads="1"/>
          </p:cNvSpPr>
          <p:nvPr/>
        </p:nvSpPr>
        <p:spPr bwMode="auto">
          <a:xfrm>
            <a:off x="1752600" y="4839781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9998</a:t>
            </a:r>
          </a:p>
        </p:txBody>
      </p:sp>
      <p:sp>
        <p:nvSpPr>
          <p:cNvPr id="7405" name="Text Box 237"/>
          <p:cNvSpPr txBox="1">
            <a:spLocks noChangeArrowheads="1"/>
          </p:cNvSpPr>
          <p:nvPr/>
        </p:nvSpPr>
        <p:spPr bwMode="auto">
          <a:xfrm>
            <a:off x="6421613" y="4825206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10 000</a:t>
            </a:r>
          </a:p>
        </p:txBody>
      </p:sp>
      <p:sp>
        <p:nvSpPr>
          <p:cNvPr id="7406" name="Text Box 238"/>
          <p:cNvSpPr txBox="1">
            <a:spLocks noChangeArrowheads="1"/>
          </p:cNvSpPr>
          <p:nvPr/>
        </p:nvSpPr>
        <p:spPr bwMode="auto">
          <a:xfrm>
            <a:off x="1688929" y="550366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66FF"/>
                </a:solidFill>
              </a:rPr>
              <a:t>6889</a:t>
            </a:r>
          </a:p>
        </p:txBody>
      </p:sp>
    </p:spTree>
    <p:extLst>
      <p:ext uri="{BB962C8B-B14F-4D97-AF65-F5344CB8AC3E}">
        <p14:creationId xmlns:p14="http://schemas.microsoft.com/office/powerpoint/2010/main" val="280381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6" grpId="0"/>
      <p:bldP spid="7398" grpId="0"/>
      <p:bldP spid="7399" grpId="0"/>
      <p:bldP spid="7400" grpId="0"/>
      <p:bldP spid="7401" grpId="0"/>
      <p:bldP spid="7402" grpId="0"/>
      <p:bldP spid="7403" grpId="0"/>
      <p:bldP spid="7404" grpId="0"/>
      <p:bldP spid="7405" grpId="0"/>
      <p:bldP spid="74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4" name="Text Box 12"/>
          <p:cNvSpPr txBox="1">
            <a:spLocks noChangeArrowheads="1"/>
          </p:cNvSpPr>
          <p:nvPr/>
        </p:nvSpPr>
        <p:spPr bwMode="auto">
          <a:xfrm>
            <a:off x="495300" y="1371602"/>
            <a:ext cx="7886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smtClean="0"/>
              <a:t>6) Viết </a:t>
            </a:r>
            <a:r>
              <a:rPr lang="en-US" altLang="en-US" sz="2800"/>
              <a:t>tiếp số thích hợp vào dưới mỗi vạch :</a:t>
            </a:r>
          </a:p>
        </p:txBody>
      </p:sp>
      <p:grpSp>
        <p:nvGrpSpPr>
          <p:cNvPr id="9284" name="Group 68"/>
          <p:cNvGrpSpPr>
            <a:grpSpLocks/>
          </p:cNvGrpSpPr>
          <p:nvPr/>
        </p:nvGrpSpPr>
        <p:grpSpPr bwMode="auto">
          <a:xfrm>
            <a:off x="0" y="3124200"/>
            <a:ext cx="9220200" cy="823913"/>
            <a:chOff x="0" y="2640"/>
            <a:chExt cx="5808" cy="519"/>
          </a:xfrm>
        </p:grpSpPr>
        <p:grpSp>
          <p:nvGrpSpPr>
            <p:cNvPr id="7177" name="Group 55"/>
            <p:cNvGrpSpPr>
              <a:grpSpLocks/>
            </p:cNvGrpSpPr>
            <p:nvPr/>
          </p:nvGrpSpPr>
          <p:grpSpPr bwMode="auto">
            <a:xfrm>
              <a:off x="192" y="2640"/>
              <a:ext cx="5520" cy="144"/>
              <a:chOff x="240" y="2640"/>
              <a:chExt cx="5520" cy="144"/>
            </a:xfrm>
          </p:grpSpPr>
          <p:sp>
            <p:nvSpPr>
              <p:cNvPr id="7185" name="Line 46"/>
              <p:cNvSpPr>
                <a:spLocks noChangeShapeType="1"/>
              </p:cNvSpPr>
              <p:nvPr/>
            </p:nvSpPr>
            <p:spPr bwMode="auto">
              <a:xfrm>
                <a:off x="240" y="2736"/>
                <a:ext cx="552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86" name="Line 48"/>
              <p:cNvSpPr>
                <a:spLocks noChangeShapeType="1"/>
              </p:cNvSpPr>
              <p:nvPr/>
            </p:nvSpPr>
            <p:spPr bwMode="auto">
              <a:xfrm>
                <a:off x="336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87" name="Line 49"/>
              <p:cNvSpPr>
                <a:spLocks noChangeShapeType="1"/>
              </p:cNvSpPr>
              <p:nvPr/>
            </p:nvSpPr>
            <p:spPr bwMode="auto">
              <a:xfrm>
                <a:off x="1200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88" name="Line 50"/>
              <p:cNvSpPr>
                <a:spLocks noChangeShapeType="1"/>
              </p:cNvSpPr>
              <p:nvPr/>
            </p:nvSpPr>
            <p:spPr bwMode="auto">
              <a:xfrm>
                <a:off x="2112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89" name="Line 51"/>
              <p:cNvSpPr>
                <a:spLocks noChangeShapeType="1"/>
              </p:cNvSpPr>
              <p:nvPr/>
            </p:nvSpPr>
            <p:spPr bwMode="auto">
              <a:xfrm>
                <a:off x="2928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0" name="Line 52"/>
              <p:cNvSpPr>
                <a:spLocks noChangeShapeType="1"/>
              </p:cNvSpPr>
              <p:nvPr/>
            </p:nvSpPr>
            <p:spPr bwMode="auto">
              <a:xfrm>
                <a:off x="3744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1" name="Line 53"/>
              <p:cNvSpPr>
                <a:spLocks noChangeShapeType="1"/>
              </p:cNvSpPr>
              <p:nvPr/>
            </p:nvSpPr>
            <p:spPr bwMode="auto">
              <a:xfrm>
                <a:off x="4608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192" name="Line 54"/>
              <p:cNvSpPr>
                <a:spLocks noChangeShapeType="1"/>
              </p:cNvSpPr>
              <p:nvPr/>
            </p:nvSpPr>
            <p:spPr bwMode="auto">
              <a:xfrm>
                <a:off x="5424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7178" name="Text Box 56"/>
            <p:cNvSpPr txBox="1">
              <a:spLocks noChangeArrowheads="1"/>
            </p:cNvSpPr>
            <p:nvPr/>
          </p:nvSpPr>
          <p:spPr bwMode="auto">
            <a:xfrm>
              <a:off x="5040" y="2784"/>
              <a:ext cx="7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10 000</a:t>
              </a:r>
            </a:p>
          </p:txBody>
        </p:sp>
        <p:sp>
          <p:nvSpPr>
            <p:cNvPr id="7179" name="Text Box 57"/>
            <p:cNvSpPr txBox="1">
              <a:spLocks noChangeArrowheads="1"/>
            </p:cNvSpPr>
            <p:nvPr/>
          </p:nvSpPr>
          <p:spPr bwMode="auto">
            <a:xfrm>
              <a:off x="0" y="2832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7180" name="Text Box 58"/>
            <p:cNvSpPr txBox="1">
              <a:spLocks noChangeArrowheads="1"/>
            </p:cNvSpPr>
            <p:nvPr/>
          </p:nvSpPr>
          <p:spPr bwMode="auto">
            <a:xfrm>
              <a:off x="1776" y="2784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7181" name="Text Box 59"/>
            <p:cNvSpPr txBox="1">
              <a:spLocks noChangeArrowheads="1"/>
            </p:cNvSpPr>
            <p:nvPr/>
          </p:nvSpPr>
          <p:spPr bwMode="auto">
            <a:xfrm>
              <a:off x="2592" y="2793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7182" name="Text Box 60"/>
            <p:cNvSpPr txBox="1">
              <a:spLocks noChangeArrowheads="1"/>
            </p:cNvSpPr>
            <p:nvPr/>
          </p:nvSpPr>
          <p:spPr bwMode="auto">
            <a:xfrm>
              <a:off x="3408" y="2784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7183" name="Text Box 61"/>
            <p:cNvSpPr txBox="1">
              <a:spLocks noChangeArrowheads="1"/>
            </p:cNvSpPr>
            <p:nvPr/>
          </p:nvSpPr>
          <p:spPr bwMode="auto">
            <a:xfrm>
              <a:off x="4272" y="2736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…</a:t>
              </a:r>
            </a:p>
          </p:txBody>
        </p:sp>
        <p:sp>
          <p:nvSpPr>
            <p:cNvPr id="7184" name="Text Box 62"/>
            <p:cNvSpPr txBox="1">
              <a:spLocks noChangeArrowheads="1"/>
            </p:cNvSpPr>
            <p:nvPr/>
          </p:nvSpPr>
          <p:spPr bwMode="auto">
            <a:xfrm>
              <a:off x="816" y="2832"/>
              <a:ext cx="6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9995</a:t>
              </a:r>
            </a:p>
          </p:txBody>
        </p:sp>
      </p:grpSp>
      <p:sp>
        <p:nvSpPr>
          <p:cNvPr id="9290" name="Rectangle 74"/>
          <p:cNvSpPr>
            <a:spLocks noChangeArrowheads="1"/>
          </p:cNvSpPr>
          <p:nvPr/>
        </p:nvSpPr>
        <p:spPr bwMode="auto">
          <a:xfrm>
            <a:off x="0" y="34290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0066FF"/>
                </a:solidFill>
              </a:rPr>
              <a:t>9994</a:t>
            </a:r>
          </a:p>
        </p:txBody>
      </p:sp>
      <p:sp>
        <p:nvSpPr>
          <p:cNvPr id="9291" name="Rectangle 75"/>
          <p:cNvSpPr>
            <a:spLocks noChangeArrowheads="1"/>
          </p:cNvSpPr>
          <p:nvPr/>
        </p:nvSpPr>
        <p:spPr bwMode="auto">
          <a:xfrm>
            <a:off x="2743200" y="34290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0066FF"/>
                </a:solidFill>
              </a:rPr>
              <a:t>9996</a:t>
            </a:r>
          </a:p>
        </p:txBody>
      </p:sp>
      <p:sp>
        <p:nvSpPr>
          <p:cNvPr id="9292" name="Rectangle 76"/>
          <p:cNvSpPr>
            <a:spLocks noChangeArrowheads="1"/>
          </p:cNvSpPr>
          <p:nvPr/>
        </p:nvSpPr>
        <p:spPr bwMode="auto">
          <a:xfrm>
            <a:off x="4114800" y="34290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0066FF"/>
                </a:solidFill>
              </a:rPr>
              <a:t>9997</a:t>
            </a:r>
          </a:p>
        </p:txBody>
      </p:sp>
      <p:sp>
        <p:nvSpPr>
          <p:cNvPr id="9293" name="Rectangle 77"/>
          <p:cNvSpPr>
            <a:spLocks noChangeArrowheads="1"/>
          </p:cNvSpPr>
          <p:nvPr/>
        </p:nvSpPr>
        <p:spPr bwMode="auto">
          <a:xfrm>
            <a:off x="5334000" y="34290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0066FF"/>
                </a:solidFill>
              </a:rPr>
              <a:t>9998</a:t>
            </a:r>
          </a:p>
        </p:txBody>
      </p:sp>
      <p:sp>
        <p:nvSpPr>
          <p:cNvPr id="9294" name="Rectangle 78"/>
          <p:cNvSpPr>
            <a:spLocks noChangeArrowheads="1"/>
          </p:cNvSpPr>
          <p:nvPr/>
        </p:nvSpPr>
        <p:spPr bwMode="auto">
          <a:xfrm>
            <a:off x="6781800" y="3429000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800">
                <a:solidFill>
                  <a:srgbClr val="0066FF"/>
                </a:solidFill>
              </a:rPr>
              <a:t>9999</a:t>
            </a:r>
          </a:p>
        </p:txBody>
      </p:sp>
    </p:spTree>
    <p:extLst>
      <p:ext uri="{BB962C8B-B14F-4D97-AF65-F5344CB8AC3E}">
        <p14:creationId xmlns:p14="http://schemas.microsoft.com/office/powerpoint/2010/main" val="8401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0" grpId="0" animBg="1"/>
      <p:bldP spid="9291" grpId="0" animBg="1"/>
      <p:bldP spid="9292" grpId="0" animBg="1"/>
      <p:bldP spid="9293" grpId="0" animBg="1"/>
      <p:bldP spid="92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224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2016-09-24T13:51:12Z</dcterms:created>
  <dcterms:modified xsi:type="dcterms:W3CDTF">2016-09-24T15:45:59Z</dcterms:modified>
</cp:coreProperties>
</file>